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7559675" cy="10691813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faccbf04_2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bfaccbf0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be74d86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be74d8685_0_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faccbf04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faccbf04_4_5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6c47a5c9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6c47a5c9f_3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f01147bb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f01147bb7_4_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fc3cc7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bfc3cc72c_0_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descr="A group of people in a lin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t="1932" b="26174"/>
          <a:stretch/>
        </p:blipFill>
        <p:spPr>
          <a:xfrm>
            <a:off x="3695938" y="3913865"/>
            <a:ext cx="4799880" cy="269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2179750" y="2308800"/>
            <a:ext cx="7458900" cy="2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286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UCSC Virtual Career Fair Management System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latin typeface="Arial"/>
                <a:ea typeface="Arial"/>
                <a:cs typeface="Arial"/>
                <a:sym typeface="Arial"/>
              </a:rPr>
            </a:br>
            <a:endParaRPr sz="4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4802400" y="3791880"/>
            <a:ext cx="2586960" cy="360"/>
          </a:xfrm>
          <a:prstGeom prst="straightConnector1">
            <a:avLst/>
          </a:prstGeom>
          <a:noFill/>
          <a:ln w="22300" cap="flat" cmpd="sng">
            <a:solidFill>
              <a:srgbClr val="4D615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283600" y="6163300"/>
            <a:ext cx="908400" cy="55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4203025" y="81675"/>
            <a:ext cx="4028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Actors</a:t>
            </a:r>
            <a:endParaRPr sz="4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75" y="3668200"/>
            <a:ext cx="2568251" cy="18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 descr="A picture containing 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62325" y="3668203"/>
            <a:ext cx="2568240" cy="18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descr="Dia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280" y="1019097"/>
            <a:ext cx="2568241" cy="18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 descr="Teams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2325" y="1027738"/>
            <a:ext cx="2568251" cy="18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971000" y="2992850"/>
            <a:ext cx="2236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endParaRPr sz="3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9605975" y="2938488"/>
            <a:ext cx="2045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3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9223900" y="5648900"/>
            <a:ext cx="2045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Organizer</a:t>
            </a:r>
            <a:endParaRPr sz="3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145550" y="5696300"/>
            <a:ext cx="3887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Students/</a:t>
            </a:r>
            <a:r>
              <a:rPr lang="en-US" sz="3400" b="1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3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raduates </a:t>
            </a:r>
            <a:endParaRPr sz="3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10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 rot="10800000" flipH="1">
            <a:off x="3933175" y="858075"/>
            <a:ext cx="4568400" cy="3360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1" name="Google Shape;161;p23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2475" y="2322211"/>
            <a:ext cx="2150899" cy="17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5042125" y="4377200"/>
            <a:ext cx="235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alibri"/>
                <a:ea typeface="Calibri"/>
                <a:cs typeface="Calibri"/>
                <a:sym typeface="Calibri"/>
              </a:rPr>
              <a:t>Coordinator</a:t>
            </a:r>
            <a:endParaRPr sz="3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3965300" y="387477"/>
            <a:ext cx="65856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Scope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3965300" y="1540613"/>
            <a:ext cx="7585500" cy="4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39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910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 can register in system.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910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ompanies can publish their job advertisements.   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910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Schedule and notify candidates for interviews based on their availability. </a:t>
            </a:r>
            <a:endParaRPr sz="3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910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SzPts val="3000"/>
              <a:buFont typeface="Roboto"/>
              <a:buChar char="•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Company can update current availability of their vacancies.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4" descr="Rolls of blueprints"/>
          <p:cNvPicPr preferRelativeResize="0"/>
          <p:nvPr/>
        </p:nvPicPr>
        <p:blipFill rotWithShape="1">
          <a:blip r:embed="rId4">
            <a:alphaModFix/>
          </a:blip>
          <a:srcRect l="54882" r="-2"/>
          <a:stretch/>
        </p:blipFill>
        <p:spPr>
          <a:xfrm>
            <a:off x="140850" y="801839"/>
            <a:ext cx="3542001" cy="487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4"/>
          <p:cNvCxnSpPr/>
          <p:nvPr/>
        </p:nvCxnSpPr>
        <p:spPr>
          <a:xfrm>
            <a:off x="3965305" y="1228525"/>
            <a:ext cx="6309300" cy="300"/>
          </a:xfrm>
          <a:prstGeom prst="straightConnector1">
            <a:avLst/>
          </a:prstGeom>
          <a:noFill/>
          <a:ln w="19075" cap="flat" cmpd="sng">
            <a:solidFill>
              <a:srgbClr val="7AA6C4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11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4353400" y="-174812"/>
            <a:ext cx="6943200" cy="5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4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656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Char char="•"/>
            </a:pPr>
            <a:r>
              <a:rPr lang="en-US" sz="2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can register to the system.</a:t>
            </a:r>
            <a:endParaRPr sz="2600" i="0" u="none" strike="noStrike" cap="none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656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Char char="•"/>
            </a:pPr>
            <a:r>
              <a:rPr lang="en-US" sz="2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view job advertisements and currently available vacancies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 based on </a:t>
            </a:r>
            <a:r>
              <a:rPr lang="en-US" sz="2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their preference. </a:t>
            </a:r>
            <a:endParaRPr sz="2600" i="0" u="none" strike="noStrike" cap="none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656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Char char="•"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tudents can 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submit their </a:t>
            </a:r>
            <a:r>
              <a:rPr lang="en-US" sz="2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CVs to selected 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vacancies.</a:t>
            </a:r>
            <a:endParaRPr sz="26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65620" algn="l" rtl="0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SzPts val="2600"/>
              <a:buFont typeface="Roboto"/>
              <a:buChar char="•"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Can enable #OpenToWork feature.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Organizer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Publish notices.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Communicate with companies and students.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12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 descr="Rolls of blueprints"/>
          <p:cNvPicPr preferRelativeResize="0"/>
          <p:nvPr/>
        </p:nvPicPr>
        <p:blipFill rotWithShape="1">
          <a:blip r:embed="rId4">
            <a:alphaModFix/>
          </a:blip>
          <a:srcRect l="54884" r="-4"/>
          <a:stretch/>
        </p:blipFill>
        <p:spPr>
          <a:xfrm>
            <a:off x="140850" y="801839"/>
            <a:ext cx="3542001" cy="48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4540450" y="-199237"/>
            <a:ext cx="6980400" cy="5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sz="2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and give the approval to students, companies when they registering in system.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manage system actors.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view reports about system activities.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Communicate with companies and students.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Publish Notices.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Coordinator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and give the approval to companies and students  when they register in system.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check current Progress of the career fair.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Communicate with companies and students.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656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•"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Publish Notices.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13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6" descr="Rolls of blueprints"/>
          <p:cNvPicPr preferRelativeResize="0"/>
          <p:nvPr/>
        </p:nvPicPr>
        <p:blipFill rotWithShape="1">
          <a:blip r:embed="rId4">
            <a:alphaModFix/>
          </a:blip>
          <a:srcRect l="54884" r="-4"/>
          <a:stretch/>
        </p:blipFill>
        <p:spPr>
          <a:xfrm>
            <a:off x="140850" y="801839"/>
            <a:ext cx="3542001" cy="48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14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25" y="1486450"/>
            <a:ext cx="4141000" cy="402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5174150" y="1957625"/>
            <a:ext cx="663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 Scope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5536200" y="2881025"/>
            <a:ext cx="665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202124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Facilitate video meeting conferences</a:t>
            </a:r>
            <a:r>
              <a:rPr lang="en-US" sz="30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4294967295"/>
          </p:nvPr>
        </p:nvSpPr>
        <p:spPr>
          <a:xfrm>
            <a:off x="568050" y="128531"/>
            <a:ext cx="105156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lang="en-US" b="1"/>
              <a:t>Quality Attributes</a:t>
            </a:r>
            <a:endParaRPr b="1"/>
          </a:p>
        </p:txBody>
      </p:sp>
      <p:sp>
        <p:nvSpPr>
          <p:cNvPr id="205" name="Google Shape;205;p28"/>
          <p:cNvSpPr/>
          <p:nvPr/>
        </p:nvSpPr>
        <p:spPr>
          <a:xfrm>
            <a:off x="1118200" y="1264875"/>
            <a:ext cx="9955602" cy="47673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17" y="12822"/>
                </a:moveTo>
                <a:cubicBezTo>
                  <a:pt x="14058" y="12906"/>
                  <a:pt x="14091" y="12990"/>
                  <a:pt x="14133" y="13075"/>
                </a:cubicBezTo>
                <a:cubicBezTo>
                  <a:pt x="14232" y="13277"/>
                  <a:pt x="14339" y="13445"/>
                  <a:pt x="14455" y="13580"/>
                </a:cubicBezTo>
                <a:cubicBezTo>
                  <a:pt x="14687" y="13850"/>
                  <a:pt x="14951" y="14001"/>
                  <a:pt x="15232" y="14001"/>
                </a:cubicBezTo>
                <a:lnTo>
                  <a:pt x="20029" y="14001"/>
                </a:lnTo>
                <a:cubicBezTo>
                  <a:pt x="20897" y="14001"/>
                  <a:pt x="21600" y="12569"/>
                  <a:pt x="21600" y="10800"/>
                </a:cubicBezTo>
                <a:cubicBezTo>
                  <a:pt x="21600" y="9031"/>
                  <a:pt x="20897" y="7599"/>
                  <a:pt x="20029" y="7599"/>
                </a:cubicBezTo>
                <a:lnTo>
                  <a:pt x="15365" y="7616"/>
                </a:lnTo>
                <a:cubicBezTo>
                  <a:pt x="15034" y="7565"/>
                  <a:pt x="14720" y="7717"/>
                  <a:pt x="14455" y="8020"/>
                </a:cubicBezTo>
                <a:cubicBezTo>
                  <a:pt x="14339" y="8155"/>
                  <a:pt x="14224" y="8323"/>
                  <a:pt x="14133" y="8525"/>
                </a:cubicBezTo>
                <a:cubicBezTo>
                  <a:pt x="14091" y="8610"/>
                  <a:pt x="14058" y="8694"/>
                  <a:pt x="14017" y="8778"/>
                </a:cubicBezTo>
                <a:cubicBezTo>
                  <a:pt x="13760" y="9300"/>
                  <a:pt x="13405" y="9621"/>
                  <a:pt x="13008" y="9621"/>
                </a:cubicBezTo>
                <a:cubicBezTo>
                  <a:pt x="12818" y="9621"/>
                  <a:pt x="12636" y="9536"/>
                  <a:pt x="12462" y="9402"/>
                </a:cubicBezTo>
                <a:cubicBezTo>
                  <a:pt x="12537" y="9065"/>
                  <a:pt x="12636" y="8744"/>
                  <a:pt x="12768" y="8458"/>
                </a:cubicBezTo>
                <a:lnTo>
                  <a:pt x="13256" y="7279"/>
                </a:lnTo>
                <a:cubicBezTo>
                  <a:pt x="13512" y="6756"/>
                  <a:pt x="13835" y="6470"/>
                  <a:pt x="14166" y="6419"/>
                </a:cubicBezTo>
                <a:cubicBezTo>
                  <a:pt x="14224" y="6419"/>
                  <a:pt x="14290" y="6419"/>
                  <a:pt x="14348" y="6419"/>
                </a:cubicBezTo>
                <a:cubicBezTo>
                  <a:pt x="14381" y="6419"/>
                  <a:pt x="14414" y="6419"/>
                  <a:pt x="14447" y="6419"/>
                </a:cubicBezTo>
                <a:cubicBezTo>
                  <a:pt x="14505" y="6419"/>
                  <a:pt x="14554" y="6419"/>
                  <a:pt x="14612" y="6419"/>
                </a:cubicBezTo>
                <a:lnTo>
                  <a:pt x="19285" y="6436"/>
                </a:lnTo>
                <a:cubicBezTo>
                  <a:pt x="20178" y="6436"/>
                  <a:pt x="20897" y="4937"/>
                  <a:pt x="20864" y="3100"/>
                </a:cubicBezTo>
                <a:cubicBezTo>
                  <a:pt x="20831" y="1365"/>
                  <a:pt x="20103" y="0"/>
                  <a:pt x="19251" y="0"/>
                </a:cubicBezTo>
                <a:lnTo>
                  <a:pt x="14480" y="0"/>
                </a:lnTo>
                <a:cubicBezTo>
                  <a:pt x="14356" y="0"/>
                  <a:pt x="14232" y="34"/>
                  <a:pt x="14108" y="84"/>
                </a:cubicBezTo>
                <a:cubicBezTo>
                  <a:pt x="13992" y="135"/>
                  <a:pt x="13885" y="202"/>
                  <a:pt x="13777" y="286"/>
                </a:cubicBezTo>
                <a:cubicBezTo>
                  <a:pt x="13777" y="286"/>
                  <a:pt x="13777" y="286"/>
                  <a:pt x="13777" y="286"/>
                </a:cubicBezTo>
                <a:cubicBezTo>
                  <a:pt x="13736" y="320"/>
                  <a:pt x="13661" y="404"/>
                  <a:pt x="13620" y="455"/>
                </a:cubicBezTo>
                <a:cubicBezTo>
                  <a:pt x="13603" y="472"/>
                  <a:pt x="13587" y="489"/>
                  <a:pt x="13570" y="522"/>
                </a:cubicBezTo>
                <a:cubicBezTo>
                  <a:pt x="13554" y="539"/>
                  <a:pt x="13537" y="573"/>
                  <a:pt x="13521" y="590"/>
                </a:cubicBezTo>
                <a:cubicBezTo>
                  <a:pt x="13496" y="623"/>
                  <a:pt x="13471" y="657"/>
                  <a:pt x="13455" y="691"/>
                </a:cubicBezTo>
                <a:cubicBezTo>
                  <a:pt x="13438" y="708"/>
                  <a:pt x="13430" y="741"/>
                  <a:pt x="13413" y="758"/>
                </a:cubicBezTo>
                <a:cubicBezTo>
                  <a:pt x="13380" y="809"/>
                  <a:pt x="13355" y="859"/>
                  <a:pt x="13322" y="927"/>
                </a:cubicBezTo>
                <a:cubicBezTo>
                  <a:pt x="13314" y="944"/>
                  <a:pt x="13314" y="944"/>
                  <a:pt x="13306" y="944"/>
                </a:cubicBezTo>
                <a:cubicBezTo>
                  <a:pt x="13306" y="944"/>
                  <a:pt x="13306" y="944"/>
                  <a:pt x="13306" y="944"/>
                </a:cubicBezTo>
                <a:cubicBezTo>
                  <a:pt x="13297" y="960"/>
                  <a:pt x="13289" y="977"/>
                  <a:pt x="13281" y="994"/>
                </a:cubicBezTo>
                <a:cubicBezTo>
                  <a:pt x="13264" y="1028"/>
                  <a:pt x="13248" y="1078"/>
                  <a:pt x="13231" y="1112"/>
                </a:cubicBezTo>
                <a:cubicBezTo>
                  <a:pt x="13231" y="1112"/>
                  <a:pt x="13223" y="1129"/>
                  <a:pt x="13223" y="1129"/>
                </a:cubicBezTo>
                <a:cubicBezTo>
                  <a:pt x="13215" y="1146"/>
                  <a:pt x="13215" y="1163"/>
                  <a:pt x="13206" y="1179"/>
                </a:cubicBezTo>
                <a:cubicBezTo>
                  <a:pt x="13190" y="1230"/>
                  <a:pt x="13173" y="1264"/>
                  <a:pt x="13157" y="1314"/>
                </a:cubicBezTo>
                <a:cubicBezTo>
                  <a:pt x="13149" y="1348"/>
                  <a:pt x="13140" y="1365"/>
                  <a:pt x="13124" y="1398"/>
                </a:cubicBezTo>
                <a:cubicBezTo>
                  <a:pt x="13099" y="1466"/>
                  <a:pt x="13082" y="1516"/>
                  <a:pt x="13066" y="1584"/>
                </a:cubicBezTo>
                <a:cubicBezTo>
                  <a:pt x="13058" y="1617"/>
                  <a:pt x="13049" y="1634"/>
                  <a:pt x="13041" y="1668"/>
                </a:cubicBezTo>
                <a:cubicBezTo>
                  <a:pt x="13025" y="1719"/>
                  <a:pt x="13016" y="1769"/>
                  <a:pt x="13008" y="1820"/>
                </a:cubicBezTo>
                <a:cubicBezTo>
                  <a:pt x="13000" y="1853"/>
                  <a:pt x="12991" y="1870"/>
                  <a:pt x="12991" y="1904"/>
                </a:cubicBezTo>
                <a:cubicBezTo>
                  <a:pt x="12975" y="1971"/>
                  <a:pt x="12967" y="2039"/>
                  <a:pt x="12950" y="2106"/>
                </a:cubicBezTo>
                <a:cubicBezTo>
                  <a:pt x="12950" y="2106"/>
                  <a:pt x="12950" y="2123"/>
                  <a:pt x="12942" y="2123"/>
                </a:cubicBezTo>
                <a:cubicBezTo>
                  <a:pt x="12934" y="2190"/>
                  <a:pt x="12917" y="2258"/>
                  <a:pt x="12909" y="2325"/>
                </a:cubicBezTo>
                <a:cubicBezTo>
                  <a:pt x="12909" y="2342"/>
                  <a:pt x="12900" y="2359"/>
                  <a:pt x="12900" y="2393"/>
                </a:cubicBezTo>
                <a:cubicBezTo>
                  <a:pt x="12900" y="2393"/>
                  <a:pt x="12900" y="2409"/>
                  <a:pt x="12900" y="2409"/>
                </a:cubicBezTo>
                <a:cubicBezTo>
                  <a:pt x="12867" y="2645"/>
                  <a:pt x="12851" y="2898"/>
                  <a:pt x="12851" y="3151"/>
                </a:cubicBezTo>
                <a:cubicBezTo>
                  <a:pt x="12859" y="3269"/>
                  <a:pt x="12859" y="3370"/>
                  <a:pt x="12859" y="3488"/>
                </a:cubicBezTo>
                <a:cubicBezTo>
                  <a:pt x="12851" y="4229"/>
                  <a:pt x="12710" y="4970"/>
                  <a:pt x="12437" y="5526"/>
                </a:cubicBezTo>
                <a:lnTo>
                  <a:pt x="11949" y="6706"/>
                </a:lnTo>
                <a:cubicBezTo>
                  <a:pt x="11693" y="7228"/>
                  <a:pt x="11371" y="7515"/>
                  <a:pt x="11040" y="7565"/>
                </a:cubicBezTo>
                <a:cubicBezTo>
                  <a:pt x="10990" y="7565"/>
                  <a:pt x="10949" y="7565"/>
                  <a:pt x="10899" y="7565"/>
                </a:cubicBezTo>
                <a:cubicBezTo>
                  <a:pt x="10858" y="7565"/>
                  <a:pt x="10817" y="7565"/>
                  <a:pt x="10783" y="7565"/>
                </a:cubicBezTo>
                <a:cubicBezTo>
                  <a:pt x="10742" y="7565"/>
                  <a:pt x="10701" y="7565"/>
                  <a:pt x="10668" y="7565"/>
                </a:cubicBezTo>
                <a:cubicBezTo>
                  <a:pt x="10618" y="7565"/>
                  <a:pt x="10577" y="7565"/>
                  <a:pt x="10527" y="7565"/>
                </a:cubicBezTo>
                <a:cubicBezTo>
                  <a:pt x="10196" y="7515"/>
                  <a:pt x="9866" y="7228"/>
                  <a:pt x="9617" y="6706"/>
                </a:cubicBezTo>
                <a:lnTo>
                  <a:pt x="9130" y="5526"/>
                </a:lnTo>
                <a:cubicBezTo>
                  <a:pt x="8848" y="4954"/>
                  <a:pt x="8708" y="4229"/>
                  <a:pt x="8708" y="3488"/>
                </a:cubicBezTo>
                <a:cubicBezTo>
                  <a:pt x="8708" y="3370"/>
                  <a:pt x="8708" y="3269"/>
                  <a:pt x="8716" y="3151"/>
                </a:cubicBezTo>
                <a:cubicBezTo>
                  <a:pt x="8716" y="2898"/>
                  <a:pt x="8700" y="2645"/>
                  <a:pt x="8666" y="2409"/>
                </a:cubicBezTo>
                <a:cubicBezTo>
                  <a:pt x="8666" y="2409"/>
                  <a:pt x="8666" y="2393"/>
                  <a:pt x="8666" y="2393"/>
                </a:cubicBezTo>
                <a:cubicBezTo>
                  <a:pt x="8666" y="2376"/>
                  <a:pt x="8658" y="2359"/>
                  <a:pt x="8658" y="2325"/>
                </a:cubicBezTo>
                <a:cubicBezTo>
                  <a:pt x="8650" y="2258"/>
                  <a:pt x="8642" y="2190"/>
                  <a:pt x="8625" y="2123"/>
                </a:cubicBezTo>
                <a:cubicBezTo>
                  <a:pt x="8625" y="2123"/>
                  <a:pt x="8625" y="2106"/>
                  <a:pt x="8617" y="2106"/>
                </a:cubicBezTo>
                <a:cubicBezTo>
                  <a:pt x="8609" y="2039"/>
                  <a:pt x="8592" y="1971"/>
                  <a:pt x="8576" y="1904"/>
                </a:cubicBezTo>
                <a:cubicBezTo>
                  <a:pt x="8567" y="1870"/>
                  <a:pt x="8559" y="1853"/>
                  <a:pt x="8559" y="1820"/>
                </a:cubicBezTo>
                <a:cubicBezTo>
                  <a:pt x="8551" y="1769"/>
                  <a:pt x="8534" y="1719"/>
                  <a:pt x="8526" y="1668"/>
                </a:cubicBezTo>
                <a:cubicBezTo>
                  <a:pt x="8518" y="1634"/>
                  <a:pt x="8509" y="1617"/>
                  <a:pt x="8501" y="1584"/>
                </a:cubicBezTo>
                <a:cubicBezTo>
                  <a:pt x="8485" y="1516"/>
                  <a:pt x="8460" y="1449"/>
                  <a:pt x="8443" y="1398"/>
                </a:cubicBezTo>
                <a:cubicBezTo>
                  <a:pt x="8435" y="1365"/>
                  <a:pt x="8427" y="1348"/>
                  <a:pt x="8410" y="1314"/>
                </a:cubicBezTo>
                <a:cubicBezTo>
                  <a:pt x="8394" y="1264"/>
                  <a:pt x="8377" y="1230"/>
                  <a:pt x="8361" y="1179"/>
                </a:cubicBezTo>
                <a:cubicBezTo>
                  <a:pt x="8352" y="1163"/>
                  <a:pt x="8352" y="1146"/>
                  <a:pt x="8344" y="1129"/>
                </a:cubicBezTo>
                <a:cubicBezTo>
                  <a:pt x="8344" y="1129"/>
                  <a:pt x="8336" y="1112"/>
                  <a:pt x="8336" y="1112"/>
                </a:cubicBezTo>
                <a:cubicBezTo>
                  <a:pt x="8319" y="1078"/>
                  <a:pt x="8303" y="1028"/>
                  <a:pt x="8286" y="994"/>
                </a:cubicBezTo>
                <a:cubicBezTo>
                  <a:pt x="8278" y="977"/>
                  <a:pt x="8270" y="960"/>
                  <a:pt x="8261" y="944"/>
                </a:cubicBezTo>
                <a:cubicBezTo>
                  <a:pt x="8261" y="944"/>
                  <a:pt x="8261" y="944"/>
                  <a:pt x="8261" y="944"/>
                </a:cubicBezTo>
                <a:cubicBezTo>
                  <a:pt x="8253" y="927"/>
                  <a:pt x="8253" y="927"/>
                  <a:pt x="8245" y="927"/>
                </a:cubicBezTo>
                <a:cubicBezTo>
                  <a:pt x="8212" y="876"/>
                  <a:pt x="8187" y="809"/>
                  <a:pt x="8154" y="758"/>
                </a:cubicBezTo>
                <a:cubicBezTo>
                  <a:pt x="8137" y="741"/>
                  <a:pt x="8129" y="708"/>
                  <a:pt x="8112" y="691"/>
                </a:cubicBezTo>
                <a:cubicBezTo>
                  <a:pt x="8088" y="657"/>
                  <a:pt x="8063" y="623"/>
                  <a:pt x="8046" y="590"/>
                </a:cubicBezTo>
                <a:cubicBezTo>
                  <a:pt x="8030" y="573"/>
                  <a:pt x="8013" y="539"/>
                  <a:pt x="7997" y="522"/>
                </a:cubicBezTo>
                <a:cubicBezTo>
                  <a:pt x="7980" y="505"/>
                  <a:pt x="7964" y="489"/>
                  <a:pt x="7947" y="455"/>
                </a:cubicBezTo>
                <a:cubicBezTo>
                  <a:pt x="7906" y="404"/>
                  <a:pt x="7831" y="337"/>
                  <a:pt x="7790" y="286"/>
                </a:cubicBezTo>
                <a:cubicBezTo>
                  <a:pt x="7790" y="286"/>
                  <a:pt x="7790" y="286"/>
                  <a:pt x="7790" y="286"/>
                </a:cubicBezTo>
                <a:cubicBezTo>
                  <a:pt x="7682" y="185"/>
                  <a:pt x="7567" y="118"/>
                  <a:pt x="7459" y="84"/>
                </a:cubicBezTo>
                <a:cubicBezTo>
                  <a:pt x="7343" y="34"/>
                  <a:pt x="7219" y="0"/>
                  <a:pt x="7087" y="0"/>
                </a:cubicBezTo>
                <a:lnTo>
                  <a:pt x="2315" y="0"/>
                </a:lnTo>
                <a:cubicBezTo>
                  <a:pt x="1455" y="0"/>
                  <a:pt x="728" y="1365"/>
                  <a:pt x="703" y="3100"/>
                </a:cubicBezTo>
                <a:cubicBezTo>
                  <a:pt x="670" y="4937"/>
                  <a:pt x="1389" y="6436"/>
                  <a:pt x="2282" y="6436"/>
                </a:cubicBezTo>
                <a:lnTo>
                  <a:pt x="6955" y="6419"/>
                </a:lnTo>
                <a:cubicBezTo>
                  <a:pt x="7013" y="6436"/>
                  <a:pt x="7070" y="6436"/>
                  <a:pt x="7120" y="6419"/>
                </a:cubicBezTo>
                <a:cubicBezTo>
                  <a:pt x="7153" y="6419"/>
                  <a:pt x="7186" y="6419"/>
                  <a:pt x="7219" y="6419"/>
                </a:cubicBezTo>
                <a:cubicBezTo>
                  <a:pt x="7277" y="6419"/>
                  <a:pt x="7343" y="6419"/>
                  <a:pt x="7401" y="6419"/>
                </a:cubicBezTo>
                <a:cubicBezTo>
                  <a:pt x="7732" y="6470"/>
                  <a:pt x="8063" y="6756"/>
                  <a:pt x="8311" y="7279"/>
                </a:cubicBezTo>
                <a:lnTo>
                  <a:pt x="8799" y="8458"/>
                </a:lnTo>
                <a:cubicBezTo>
                  <a:pt x="8939" y="8744"/>
                  <a:pt x="9039" y="9065"/>
                  <a:pt x="9113" y="9418"/>
                </a:cubicBezTo>
                <a:cubicBezTo>
                  <a:pt x="8956" y="9553"/>
                  <a:pt x="8774" y="9621"/>
                  <a:pt x="8592" y="9621"/>
                </a:cubicBezTo>
                <a:cubicBezTo>
                  <a:pt x="8203" y="9621"/>
                  <a:pt x="7848" y="9300"/>
                  <a:pt x="7583" y="8778"/>
                </a:cubicBezTo>
                <a:cubicBezTo>
                  <a:pt x="7542" y="8694"/>
                  <a:pt x="7509" y="8610"/>
                  <a:pt x="7467" y="8525"/>
                </a:cubicBezTo>
                <a:cubicBezTo>
                  <a:pt x="7368" y="8323"/>
                  <a:pt x="7261" y="8155"/>
                  <a:pt x="7145" y="8020"/>
                </a:cubicBezTo>
                <a:cubicBezTo>
                  <a:pt x="6913" y="7750"/>
                  <a:pt x="6649" y="7599"/>
                  <a:pt x="6368" y="7599"/>
                </a:cubicBezTo>
                <a:lnTo>
                  <a:pt x="1571" y="7599"/>
                </a:lnTo>
                <a:cubicBezTo>
                  <a:pt x="703" y="7599"/>
                  <a:pt x="0" y="9031"/>
                  <a:pt x="0" y="10800"/>
                </a:cubicBezTo>
                <a:cubicBezTo>
                  <a:pt x="0" y="12569"/>
                  <a:pt x="703" y="14001"/>
                  <a:pt x="1571" y="14001"/>
                </a:cubicBezTo>
                <a:lnTo>
                  <a:pt x="6235" y="13984"/>
                </a:lnTo>
                <a:cubicBezTo>
                  <a:pt x="6566" y="14035"/>
                  <a:pt x="6880" y="13883"/>
                  <a:pt x="7145" y="13580"/>
                </a:cubicBezTo>
                <a:cubicBezTo>
                  <a:pt x="7261" y="13445"/>
                  <a:pt x="7376" y="13277"/>
                  <a:pt x="7467" y="13075"/>
                </a:cubicBezTo>
                <a:cubicBezTo>
                  <a:pt x="7509" y="12990"/>
                  <a:pt x="7542" y="12906"/>
                  <a:pt x="7583" y="12822"/>
                </a:cubicBezTo>
                <a:cubicBezTo>
                  <a:pt x="7848" y="12300"/>
                  <a:pt x="8203" y="11979"/>
                  <a:pt x="8592" y="11979"/>
                </a:cubicBezTo>
                <a:cubicBezTo>
                  <a:pt x="8774" y="11979"/>
                  <a:pt x="8948" y="12047"/>
                  <a:pt x="9113" y="12182"/>
                </a:cubicBezTo>
                <a:cubicBezTo>
                  <a:pt x="9039" y="12535"/>
                  <a:pt x="8939" y="12856"/>
                  <a:pt x="8799" y="13142"/>
                </a:cubicBezTo>
                <a:lnTo>
                  <a:pt x="8311" y="14321"/>
                </a:lnTo>
                <a:cubicBezTo>
                  <a:pt x="8055" y="14844"/>
                  <a:pt x="7732" y="15130"/>
                  <a:pt x="7401" y="15181"/>
                </a:cubicBezTo>
                <a:cubicBezTo>
                  <a:pt x="7343" y="15181"/>
                  <a:pt x="7277" y="15181"/>
                  <a:pt x="7219" y="15181"/>
                </a:cubicBezTo>
                <a:cubicBezTo>
                  <a:pt x="7186" y="15181"/>
                  <a:pt x="7153" y="15181"/>
                  <a:pt x="7120" y="15181"/>
                </a:cubicBezTo>
                <a:cubicBezTo>
                  <a:pt x="7062" y="15181"/>
                  <a:pt x="7013" y="15181"/>
                  <a:pt x="6955" y="15181"/>
                </a:cubicBezTo>
                <a:lnTo>
                  <a:pt x="2282" y="15164"/>
                </a:lnTo>
                <a:cubicBezTo>
                  <a:pt x="1389" y="15164"/>
                  <a:pt x="670" y="16663"/>
                  <a:pt x="703" y="18500"/>
                </a:cubicBezTo>
                <a:cubicBezTo>
                  <a:pt x="736" y="20235"/>
                  <a:pt x="1464" y="21600"/>
                  <a:pt x="2315" y="21600"/>
                </a:cubicBezTo>
                <a:lnTo>
                  <a:pt x="7087" y="21600"/>
                </a:lnTo>
                <a:cubicBezTo>
                  <a:pt x="7211" y="21600"/>
                  <a:pt x="7335" y="21566"/>
                  <a:pt x="7459" y="21516"/>
                </a:cubicBezTo>
                <a:cubicBezTo>
                  <a:pt x="7575" y="21465"/>
                  <a:pt x="7682" y="21398"/>
                  <a:pt x="7790" y="21314"/>
                </a:cubicBezTo>
                <a:cubicBezTo>
                  <a:pt x="7790" y="21314"/>
                  <a:pt x="7790" y="21314"/>
                  <a:pt x="7790" y="21314"/>
                </a:cubicBezTo>
                <a:cubicBezTo>
                  <a:pt x="7831" y="21280"/>
                  <a:pt x="7906" y="21196"/>
                  <a:pt x="7947" y="21145"/>
                </a:cubicBezTo>
                <a:cubicBezTo>
                  <a:pt x="7964" y="21128"/>
                  <a:pt x="7980" y="21111"/>
                  <a:pt x="7997" y="21078"/>
                </a:cubicBezTo>
                <a:cubicBezTo>
                  <a:pt x="8013" y="21061"/>
                  <a:pt x="8030" y="21027"/>
                  <a:pt x="8046" y="21010"/>
                </a:cubicBezTo>
                <a:cubicBezTo>
                  <a:pt x="8071" y="20977"/>
                  <a:pt x="8096" y="20943"/>
                  <a:pt x="8112" y="20909"/>
                </a:cubicBezTo>
                <a:cubicBezTo>
                  <a:pt x="8129" y="20892"/>
                  <a:pt x="8137" y="20859"/>
                  <a:pt x="8154" y="20842"/>
                </a:cubicBezTo>
                <a:cubicBezTo>
                  <a:pt x="8187" y="20791"/>
                  <a:pt x="8212" y="20741"/>
                  <a:pt x="8245" y="20673"/>
                </a:cubicBezTo>
                <a:cubicBezTo>
                  <a:pt x="8253" y="20656"/>
                  <a:pt x="8253" y="20656"/>
                  <a:pt x="8261" y="20656"/>
                </a:cubicBezTo>
                <a:cubicBezTo>
                  <a:pt x="8261" y="20656"/>
                  <a:pt x="8261" y="20656"/>
                  <a:pt x="8261" y="20656"/>
                </a:cubicBezTo>
                <a:cubicBezTo>
                  <a:pt x="8270" y="20640"/>
                  <a:pt x="8278" y="20623"/>
                  <a:pt x="8286" y="20606"/>
                </a:cubicBezTo>
                <a:cubicBezTo>
                  <a:pt x="8303" y="20572"/>
                  <a:pt x="8319" y="20522"/>
                  <a:pt x="8336" y="20488"/>
                </a:cubicBezTo>
                <a:cubicBezTo>
                  <a:pt x="8336" y="20488"/>
                  <a:pt x="8344" y="20471"/>
                  <a:pt x="8344" y="20471"/>
                </a:cubicBezTo>
                <a:cubicBezTo>
                  <a:pt x="8352" y="20454"/>
                  <a:pt x="8352" y="20437"/>
                  <a:pt x="8361" y="20421"/>
                </a:cubicBezTo>
                <a:cubicBezTo>
                  <a:pt x="8377" y="20370"/>
                  <a:pt x="8394" y="20336"/>
                  <a:pt x="8410" y="20286"/>
                </a:cubicBezTo>
                <a:cubicBezTo>
                  <a:pt x="8418" y="20252"/>
                  <a:pt x="8427" y="20235"/>
                  <a:pt x="8443" y="20202"/>
                </a:cubicBezTo>
                <a:cubicBezTo>
                  <a:pt x="8468" y="20134"/>
                  <a:pt x="8485" y="20084"/>
                  <a:pt x="8501" y="20016"/>
                </a:cubicBezTo>
                <a:cubicBezTo>
                  <a:pt x="8509" y="19983"/>
                  <a:pt x="8518" y="19966"/>
                  <a:pt x="8526" y="19932"/>
                </a:cubicBezTo>
                <a:cubicBezTo>
                  <a:pt x="8542" y="19881"/>
                  <a:pt x="8551" y="19831"/>
                  <a:pt x="8559" y="19780"/>
                </a:cubicBezTo>
                <a:cubicBezTo>
                  <a:pt x="8567" y="19747"/>
                  <a:pt x="8576" y="19730"/>
                  <a:pt x="8576" y="19696"/>
                </a:cubicBezTo>
                <a:cubicBezTo>
                  <a:pt x="8592" y="19629"/>
                  <a:pt x="8600" y="19561"/>
                  <a:pt x="8617" y="19494"/>
                </a:cubicBezTo>
                <a:cubicBezTo>
                  <a:pt x="8617" y="19494"/>
                  <a:pt x="8617" y="19477"/>
                  <a:pt x="8625" y="19477"/>
                </a:cubicBezTo>
                <a:cubicBezTo>
                  <a:pt x="8633" y="19410"/>
                  <a:pt x="8650" y="19342"/>
                  <a:pt x="8658" y="19275"/>
                </a:cubicBezTo>
                <a:cubicBezTo>
                  <a:pt x="8658" y="19258"/>
                  <a:pt x="8666" y="19241"/>
                  <a:pt x="8666" y="19207"/>
                </a:cubicBezTo>
                <a:cubicBezTo>
                  <a:pt x="8666" y="19207"/>
                  <a:pt x="8666" y="19191"/>
                  <a:pt x="8666" y="19191"/>
                </a:cubicBezTo>
                <a:cubicBezTo>
                  <a:pt x="8700" y="18955"/>
                  <a:pt x="8716" y="18702"/>
                  <a:pt x="8716" y="18449"/>
                </a:cubicBezTo>
                <a:cubicBezTo>
                  <a:pt x="8708" y="18331"/>
                  <a:pt x="8708" y="18230"/>
                  <a:pt x="8708" y="18112"/>
                </a:cubicBezTo>
                <a:cubicBezTo>
                  <a:pt x="8716" y="17371"/>
                  <a:pt x="8857" y="16630"/>
                  <a:pt x="9130" y="16074"/>
                </a:cubicBezTo>
                <a:lnTo>
                  <a:pt x="9617" y="14894"/>
                </a:lnTo>
                <a:cubicBezTo>
                  <a:pt x="9874" y="14372"/>
                  <a:pt x="10196" y="14085"/>
                  <a:pt x="10527" y="14035"/>
                </a:cubicBezTo>
                <a:cubicBezTo>
                  <a:pt x="10577" y="14035"/>
                  <a:pt x="10618" y="14035"/>
                  <a:pt x="10668" y="14035"/>
                </a:cubicBezTo>
                <a:cubicBezTo>
                  <a:pt x="10709" y="14035"/>
                  <a:pt x="10742" y="14035"/>
                  <a:pt x="10783" y="14035"/>
                </a:cubicBezTo>
                <a:cubicBezTo>
                  <a:pt x="10792" y="14035"/>
                  <a:pt x="10792" y="14035"/>
                  <a:pt x="10800" y="14035"/>
                </a:cubicBezTo>
                <a:cubicBezTo>
                  <a:pt x="10800" y="14035"/>
                  <a:pt x="10800" y="14035"/>
                  <a:pt x="10808" y="14035"/>
                </a:cubicBezTo>
                <a:cubicBezTo>
                  <a:pt x="10817" y="14035"/>
                  <a:pt x="10817" y="14035"/>
                  <a:pt x="10825" y="14035"/>
                </a:cubicBezTo>
                <a:cubicBezTo>
                  <a:pt x="10858" y="14035"/>
                  <a:pt x="10883" y="14035"/>
                  <a:pt x="10916" y="14035"/>
                </a:cubicBezTo>
                <a:cubicBezTo>
                  <a:pt x="10965" y="14035"/>
                  <a:pt x="11007" y="14035"/>
                  <a:pt x="11056" y="14035"/>
                </a:cubicBezTo>
                <a:cubicBezTo>
                  <a:pt x="11387" y="14086"/>
                  <a:pt x="11718" y="14372"/>
                  <a:pt x="11966" y="14894"/>
                </a:cubicBezTo>
                <a:lnTo>
                  <a:pt x="12454" y="16074"/>
                </a:lnTo>
                <a:cubicBezTo>
                  <a:pt x="12735" y="16647"/>
                  <a:pt x="12876" y="17371"/>
                  <a:pt x="12876" y="18112"/>
                </a:cubicBezTo>
                <a:cubicBezTo>
                  <a:pt x="12876" y="18230"/>
                  <a:pt x="12876" y="18331"/>
                  <a:pt x="12867" y="18449"/>
                </a:cubicBezTo>
                <a:cubicBezTo>
                  <a:pt x="12867" y="18702"/>
                  <a:pt x="12884" y="18955"/>
                  <a:pt x="12917" y="19191"/>
                </a:cubicBezTo>
                <a:cubicBezTo>
                  <a:pt x="12917" y="19191"/>
                  <a:pt x="12917" y="19207"/>
                  <a:pt x="12917" y="19207"/>
                </a:cubicBezTo>
                <a:cubicBezTo>
                  <a:pt x="12917" y="19224"/>
                  <a:pt x="12925" y="19241"/>
                  <a:pt x="12925" y="19275"/>
                </a:cubicBezTo>
                <a:cubicBezTo>
                  <a:pt x="12934" y="19342"/>
                  <a:pt x="12942" y="19410"/>
                  <a:pt x="12958" y="19477"/>
                </a:cubicBezTo>
                <a:cubicBezTo>
                  <a:pt x="12958" y="19477"/>
                  <a:pt x="12958" y="19494"/>
                  <a:pt x="12967" y="19494"/>
                </a:cubicBezTo>
                <a:cubicBezTo>
                  <a:pt x="12975" y="19561"/>
                  <a:pt x="12991" y="19629"/>
                  <a:pt x="13008" y="19696"/>
                </a:cubicBezTo>
                <a:cubicBezTo>
                  <a:pt x="13016" y="19730"/>
                  <a:pt x="13024" y="19747"/>
                  <a:pt x="13024" y="19780"/>
                </a:cubicBezTo>
                <a:cubicBezTo>
                  <a:pt x="13033" y="19831"/>
                  <a:pt x="13049" y="19881"/>
                  <a:pt x="13058" y="19932"/>
                </a:cubicBezTo>
                <a:cubicBezTo>
                  <a:pt x="13066" y="19966"/>
                  <a:pt x="13074" y="19983"/>
                  <a:pt x="13082" y="20016"/>
                </a:cubicBezTo>
                <a:cubicBezTo>
                  <a:pt x="13099" y="20084"/>
                  <a:pt x="13124" y="20151"/>
                  <a:pt x="13140" y="20202"/>
                </a:cubicBezTo>
                <a:cubicBezTo>
                  <a:pt x="13149" y="20235"/>
                  <a:pt x="13157" y="20252"/>
                  <a:pt x="13173" y="20286"/>
                </a:cubicBezTo>
                <a:cubicBezTo>
                  <a:pt x="13190" y="20336"/>
                  <a:pt x="13206" y="20370"/>
                  <a:pt x="13223" y="20421"/>
                </a:cubicBezTo>
                <a:cubicBezTo>
                  <a:pt x="13231" y="20437"/>
                  <a:pt x="13231" y="20454"/>
                  <a:pt x="13239" y="20471"/>
                </a:cubicBezTo>
                <a:cubicBezTo>
                  <a:pt x="13239" y="20471"/>
                  <a:pt x="13248" y="20488"/>
                  <a:pt x="13248" y="20488"/>
                </a:cubicBezTo>
                <a:cubicBezTo>
                  <a:pt x="13264" y="20522"/>
                  <a:pt x="13281" y="20572"/>
                  <a:pt x="13297" y="20606"/>
                </a:cubicBezTo>
                <a:cubicBezTo>
                  <a:pt x="13306" y="20623"/>
                  <a:pt x="13314" y="20640"/>
                  <a:pt x="13322" y="20656"/>
                </a:cubicBezTo>
                <a:cubicBezTo>
                  <a:pt x="13322" y="20656"/>
                  <a:pt x="13322" y="20656"/>
                  <a:pt x="13322" y="20656"/>
                </a:cubicBezTo>
                <a:cubicBezTo>
                  <a:pt x="13330" y="20673"/>
                  <a:pt x="13330" y="20673"/>
                  <a:pt x="13339" y="20673"/>
                </a:cubicBezTo>
                <a:cubicBezTo>
                  <a:pt x="13372" y="20724"/>
                  <a:pt x="13397" y="20791"/>
                  <a:pt x="13430" y="20842"/>
                </a:cubicBezTo>
                <a:cubicBezTo>
                  <a:pt x="13446" y="20859"/>
                  <a:pt x="13455" y="20892"/>
                  <a:pt x="13471" y="20909"/>
                </a:cubicBezTo>
                <a:cubicBezTo>
                  <a:pt x="13496" y="20943"/>
                  <a:pt x="13521" y="20977"/>
                  <a:pt x="13537" y="21010"/>
                </a:cubicBezTo>
                <a:cubicBezTo>
                  <a:pt x="13554" y="21027"/>
                  <a:pt x="13570" y="21061"/>
                  <a:pt x="13587" y="21078"/>
                </a:cubicBezTo>
                <a:cubicBezTo>
                  <a:pt x="13603" y="21095"/>
                  <a:pt x="13620" y="21111"/>
                  <a:pt x="13636" y="21145"/>
                </a:cubicBezTo>
                <a:cubicBezTo>
                  <a:pt x="13678" y="21196"/>
                  <a:pt x="13752" y="21263"/>
                  <a:pt x="13794" y="21314"/>
                </a:cubicBezTo>
                <a:cubicBezTo>
                  <a:pt x="13794" y="21314"/>
                  <a:pt x="13794" y="21314"/>
                  <a:pt x="13794" y="21314"/>
                </a:cubicBezTo>
                <a:cubicBezTo>
                  <a:pt x="13901" y="21415"/>
                  <a:pt x="14017" y="21482"/>
                  <a:pt x="14124" y="21516"/>
                </a:cubicBezTo>
                <a:cubicBezTo>
                  <a:pt x="14240" y="21566"/>
                  <a:pt x="14364" y="21600"/>
                  <a:pt x="14496" y="21600"/>
                </a:cubicBezTo>
                <a:lnTo>
                  <a:pt x="19268" y="21600"/>
                </a:lnTo>
                <a:cubicBezTo>
                  <a:pt x="20128" y="21600"/>
                  <a:pt x="20856" y="20235"/>
                  <a:pt x="20881" y="18500"/>
                </a:cubicBezTo>
                <a:cubicBezTo>
                  <a:pt x="20914" y="16663"/>
                  <a:pt x="20194" y="15164"/>
                  <a:pt x="19301" y="15164"/>
                </a:cubicBezTo>
                <a:lnTo>
                  <a:pt x="14629" y="15181"/>
                </a:lnTo>
                <a:cubicBezTo>
                  <a:pt x="14571" y="15164"/>
                  <a:pt x="14513" y="15164"/>
                  <a:pt x="14463" y="15181"/>
                </a:cubicBezTo>
                <a:cubicBezTo>
                  <a:pt x="14430" y="15181"/>
                  <a:pt x="14397" y="15181"/>
                  <a:pt x="14364" y="15181"/>
                </a:cubicBezTo>
                <a:cubicBezTo>
                  <a:pt x="14306" y="15181"/>
                  <a:pt x="14240" y="15181"/>
                  <a:pt x="14182" y="15181"/>
                </a:cubicBezTo>
                <a:cubicBezTo>
                  <a:pt x="13851" y="15130"/>
                  <a:pt x="13521" y="14844"/>
                  <a:pt x="13273" y="14321"/>
                </a:cubicBezTo>
                <a:lnTo>
                  <a:pt x="12785" y="13142"/>
                </a:lnTo>
                <a:cubicBezTo>
                  <a:pt x="12652" y="12872"/>
                  <a:pt x="12545" y="12552"/>
                  <a:pt x="12479" y="12198"/>
                </a:cubicBezTo>
                <a:cubicBezTo>
                  <a:pt x="12644" y="12064"/>
                  <a:pt x="12826" y="11979"/>
                  <a:pt x="13024" y="11979"/>
                </a:cubicBezTo>
                <a:cubicBezTo>
                  <a:pt x="13405" y="11979"/>
                  <a:pt x="13760" y="12300"/>
                  <a:pt x="14017" y="12822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3906441" y="1489831"/>
            <a:ext cx="1034700" cy="1034700"/>
          </a:xfrm>
          <a:prstGeom prst="ellipse">
            <a:avLst/>
          </a:prstGeom>
          <a:solidFill>
            <a:schemeClr val="accent6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7529334" y="3125838"/>
            <a:ext cx="1034700" cy="1034700"/>
          </a:xfrm>
          <a:prstGeom prst="ellipse">
            <a:avLst/>
          </a:prstGeom>
          <a:solidFill>
            <a:schemeClr val="accent5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3608952" y="3146637"/>
            <a:ext cx="1034700" cy="1034700"/>
          </a:xfrm>
          <a:prstGeom prst="ellipse">
            <a:avLst/>
          </a:prstGeom>
          <a:solidFill>
            <a:schemeClr val="accent2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7225958" y="4803422"/>
            <a:ext cx="1034700" cy="1034700"/>
          </a:xfrm>
          <a:prstGeom prst="ellipse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7221858" y="1448243"/>
            <a:ext cx="1034700" cy="1034700"/>
          </a:xfrm>
          <a:prstGeom prst="ellipse">
            <a:avLst/>
          </a:prstGeom>
          <a:solidFill>
            <a:schemeClr val="accent3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3857516" y="4803422"/>
            <a:ext cx="1034700" cy="1034700"/>
          </a:xfrm>
          <a:prstGeom prst="ellipse">
            <a:avLst/>
          </a:prstGeom>
          <a:solidFill>
            <a:schemeClr val="accent4"/>
          </a:solidFill>
          <a:ln w="5715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8806925" y="3402375"/>
            <a:ext cx="188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Testability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594200" y="3369300"/>
            <a:ext cx="161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Reliability</a:t>
            </a:r>
            <a:r>
              <a:rPr lang="en-US" sz="27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1501575" y="1719312"/>
            <a:ext cx="9016285" cy="3878563"/>
            <a:chOff x="1342096" y="1647337"/>
            <a:chExt cx="9004579" cy="3704100"/>
          </a:xfrm>
        </p:grpSpPr>
        <p:sp>
          <p:nvSpPr>
            <p:cNvPr id="215" name="Google Shape;215;p28"/>
            <p:cNvSpPr txBox="1"/>
            <p:nvPr/>
          </p:nvSpPr>
          <p:spPr>
            <a:xfrm>
              <a:off x="8252675" y="1647337"/>
              <a:ext cx="2094000" cy="47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Performance</a:t>
              </a:r>
              <a:endParaRPr sz="2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8"/>
            <p:cNvSpPr txBox="1"/>
            <p:nvPr/>
          </p:nvSpPr>
          <p:spPr>
            <a:xfrm>
              <a:off x="8338822" y="4851637"/>
              <a:ext cx="15165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8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Security</a:t>
              </a:r>
              <a:endParaRPr sz="7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1604230" y="1672354"/>
              <a:ext cx="15165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Usability</a:t>
              </a:r>
              <a:endParaRPr sz="7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8"/>
            <p:cNvSpPr txBox="1"/>
            <p:nvPr/>
          </p:nvSpPr>
          <p:spPr>
            <a:xfrm>
              <a:off x="1342096" y="4844250"/>
              <a:ext cx="25377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7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Maintainability</a:t>
              </a:r>
              <a:r>
                <a:rPr lang="en-US" sz="2500" b="1">
                  <a:solidFill>
                    <a:srgbClr val="3F3F3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5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9" name="Google Shape;219;p28" descr="Handsh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5859" y="3273535"/>
            <a:ext cx="780877" cy="7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5708662" y="3217051"/>
            <a:ext cx="1034700" cy="103470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BFBFBF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300" y="1738675"/>
            <a:ext cx="536999" cy="5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9075" y="1715475"/>
            <a:ext cx="500225" cy="5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350" y="3404838"/>
            <a:ext cx="476675" cy="4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4975" y="5081375"/>
            <a:ext cx="476651" cy="47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538" y="5082449"/>
            <a:ext cx="476650" cy="47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8"/>
          <p:cNvCxnSpPr/>
          <p:nvPr/>
        </p:nvCxnSpPr>
        <p:spPr>
          <a:xfrm>
            <a:off x="2671205" y="761475"/>
            <a:ext cx="6309300" cy="300"/>
          </a:xfrm>
          <a:prstGeom prst="straightConnector1">
            <a:avLst/>
          </a:prstGeom>
          <a:noFill/>
          <a:ln w="19075" cap="flat" cmpd="sng">
            <a:solidFill>
              <a:srgbClr val="7AA6C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7" name="Google Shape;227;p28"/>
          <p:cNvPicPr preferRelativeResize="0"/>
          <p:nvPr/>
        </p:nvPicPr>
        <p:blipFill rotWithShape="1">
          <a:blip r:embed="rId10">
            <a:alphaModFix/>
          </a:blip>
          <a:srcRect l="9129" t="2372" r="9576"/>
          <a:stretch/>
        </p:blipFill>
        <p:spPr>
          <a:xfrm>
            <a:off x="5805413" y="3465900"/>
            <a:ext cx="841174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>
            <a:off x="838080" y="365040"/>
            <a:ext cx="105144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Proposed Technologies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1133420" y="1822850"/>
            <a:ext cx="945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Roboto"/>
                <a:ea typeface="Roboto"/>
                <a:cs typeface="Roboto"/>
                <a:sym typeface="Roboto"/>
              </a:rPr>
              <a:t>Web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106148" y="1689560"/>
            <a:ext cx="14586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Roboto"/>
                <a:ea typeface="Roboto"/>
                <a:cs typeface="Roboto"/>
                <a:sym typeface="Roboto"/>
              </a:rPr>
              <a:t>Server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/>
          <p:nvPr/>
        </p:nvSpPr>
        <p:spPr>
          <a:xfrm flipH="1">
            <a:off x="9352508" y="1702160"/>
            <a:ext cx="16059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/>
          <p:nvPr/>
        </p:nvSpPr>
        <p:spPr>
          <a:xfrm flipH="1">
            <a:off x="652400" y="4076098"/>
            <a:ext cx="2338200" cy="1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2200" b="1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endParaRPr sz="2200" b="1" i="0" u="sng" strike="noStrike" cap="none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Reusable components and Dynamic content 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9135000" y="3996550"/>
            <a:ext cx="25023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latin typeface="Roboto"/>
                <a:ea typeface="Roboto"/>
                <a:cs typeface="Roboto"/>
                <a:sym typeface="Roboto"/>
              </a:rPr>
              <a:t>mongoDB</a:t>
            </a:r>
            <a:endParaRPr sz="2200" b="1" u="sng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known for its flexible.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u="sng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16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004" y="2596757"/>
            <a:ext cx="2040901" cy="102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788" y="2596749"/>
            <a:ext cx="1399800" cy="13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427" y="2674463"/>
            <a:ext cx="1137602" cy="11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4457925" y="3996550"/>
            <a:ext cx="3000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latin typeface="Roboto"/>
                <a:ea typeface="Roboto"/>
                <a:cs typeface="Roboto"/>
                <a:sym typeface="Roboto"/>
              </a:rPr>
              <a:t>Node.js and express</a:t>
            </a:r>
            <a:endParaRPr sz="22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Many Connections can be handled concurrently.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9" name="Google Shape;249;p30"/>
          <p:cNvSpPr/>
          <p:nvPr/>
        </p:nvSpPr>
        <p:spPr>
          <a:xfrm flipH="1">
            <a:off x="6837155" y="1030160"/>
            <a:ext cx="27504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Version control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475" y="1855251"/>
            <a:ext cx="1045425" cy="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6860250" y="3075325"/>
            <a:ext cx="3090600" cy="19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track changes in our code across versions.</a:t>
            </a:r>
            <a:endParaRPr sz="2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/>
          <p:nvPr/>
        </p:nvSpPr>
        <p:spPr>
          <a:xfrm flipH="1">
            <a:off x="1474475" y="1124350"/>
            <a:ext cx="3550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Roboto"/>
                <a:ea typeface="Roboto"/>
                <a:cs typeface="Roboto"/>
                <a:sym typeface="Roboto"/>
              </a:rPr>
              <a:t>Project Management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1874375" y="3179225"/>
            <a:ext cx="2976600" cy="19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latin typeface="Roboto"/>
                <a:ea typeface="Roboto"/>
                <a:cs typeface="Roboto"/>
                <a:sym typeface="Roboto"/>
              </a:rPr>
              <a:t>Trello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Trello is the easy,free, flexible and visual way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91E42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91E42"/>
              </a:solidFill>
              <a:highlight>
                <a:schemeClr val="lt1"/>
              </a:highlight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050" y="2206400"/>
            <a:ext cx="2511024" cy="7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858075" y="4151982"/>
            <a:ext cx="108663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Feasibility Study</a:t>
            </a:r>
            <a:endParaRPr sz="8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1" descr="Financi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9828" y="815778"/>
            <a:ext cx="3974525" cy="31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18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294075" y="948300"/>
            <a:ext cx="5180400" cy="4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Technical Feasibility</a:t>
            </a:r>
            <a:endParaRPr sz="3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Team members have experiences with using this technologies.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Hosting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UCSC Web Server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Developers have enough knowledge  and hardware to work with these technologies.</a:t>
            </a:r>
            <a:endParaRPr sz="2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6228650" y="2015100"/>
            <a:ext cx="5180400" cy="4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Operational Feasibility</a:t>
            </a:r>
            <a:endParaRPr sz="3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platform to connect the Companies,students with PDC.</a:t>
            </a:r>
            <a:endParaRPr sz="2400"/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will create interactive UIs for increasing usability.</a:t>
            </a:r>
            <a:endParaRPr sz="2400"/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All actors in system get the notifications about current status.</a:t>
            </a:r>
            <a:endParaRPr sz="2400"/>
          </a:p>
          <a:p>
            <a:pPr marL="4572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9266275" y="63616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650" y="4526075"/>
            <a:ext cx="1695376" cy="16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700" y="480025"/>
            <a:ext cx="1608875" cy="1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0220" y="266225"/>
            <a:ext cx="105144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Team</a:t>
            </a:r>
            <a:r>
              <a:rPr lang="en-US" sz="4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85000" y="1800500"/>
            <a:ext cx="116142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11392160" y="638157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2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0900" y="947525"/>
            <a:ext cx="2743199" cy="17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16550" y="1497675"/>
            <a:ext cx="9351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Roboto"/>
                <a:ea typeface="Roboto"/>
                <a:cs typeface="Roboto"/>
                <a:sym typeface="Roboto"/>
              </a:rPr>
              <a:t>Supervisor : </a:t>
            </a: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(Ms) L N C De Silva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16550" y="2106550"/>
            <a:ext cx="1087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Roboto"/>
                <a:ea typeface="Roboto"/>
                <a:cs typeface="Roboto"/>
                <a:sym typeface="Roboto"/>
              </a:rPr>
              <a:t>Co-supervisor: </a:t>
            </a: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Mr. Roshan Abeyweera </a:t>
            </a: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16100" y="2691550"/>
            <a:ext cx="766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Roboto"/>
                <a:ea typeface="Roboto"/>
                <a:cs typeface="Roboto"/>
                <a:sym typeface="Roboto"/>
              </a:rPr>
              <a:t>Client : </a:t>
            </a: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 Development Centre of UCSC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18825" y="3625400"/>
            <a:ext cx="9137100" cy="335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b="1" dirty="0">
                <a:latin typeface="Roboto"/>
                <a:ea typeface="Roboto"/>
                <a:cs typeface="Roboto"/>
                <a:sym typeface="Roboto"/>
              </a:rPr>
              <a:t>P. H. Mallikarachchi			18000991		2018CS099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b="1" dirty="0">
                <a:latin typeface="Roboto"/>
                <a:ea typeface="Roboto"/>
                <a:cs typeface="Roboto"/>
                <a:sym typeface="Roboto"/>
              </a:rPr>
              <a:t>H.T.P.C. Sooriyabandara 		18001645		2018CS164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b="1" dirty="0">
                <a:latin typeface="Roboto"/>
                <a:ea typeface="Roboto"/>
                <a:cs typeface="Roboto"/>
                <a:sym typeface="Roboto"/>
              </a:rPr>
              <a:t>H. P. N. Aravinda			18000152		2018CS015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b="1" dirty="0">
                <a:latin typeface="Roboto"/>
                <a:ea typeface="Roboto"/>
                <a:cs typeface="Roboto"/>
                <a:sym typeface="Roboto"/>
              </a:rPr>
              <a:t>W.G.S.L.Bandara			18000231		2018CS023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 b="1" dirty="0">
                <a:latin typeface="Roboto"/>
                <a:ea typeface="Roboto"/>
                <a:cs typeface="Roboto"/>
                <a:sym typeface="Roboto"/>
              </a:rPr>
              <a:t>R. L. Udayanga			18020852		2018IS085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rot="10800000" flipH="1">
            <a:off x="830068" y="1299800"/>
            <a:ext cx="3541500" cy="3540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9" name="Google Shape;79;p15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/>
          <p:nvPr/>
        </p:nvSpPr>
        <p:spPr>
          <a:xfrm>
            <a:off x="385000" y="2596750"/>
            <a:ext cx="5022000" cy="4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Economical Feasibility</a:t>
            </a:r>
            <a:endParaRPr sz="3200" i="0" u="none" strike="noStrike" cap="none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i="0" u="none" strike="noStrike" cap="none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Hosting in UCSC  server.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will be done mostly using open-source software and service.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6228650" y="955250"/>
            <a:ext cx="5599500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Legal and Ethical Feasibility</a:t>
            </a:r>
            <a:endParaRPr sz="3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Confidential data will not be misused or provided to third parties.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75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Would not break any rules or regulations under the laws in the country.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316250" y="632072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20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100" y="584025"/>
            <a:ext cx="2347650" cy="19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5950" y="4591350"/>
            <a:ext cx="2447625" cy="183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11639100" y="6177975"/>
            <a:ext cx="552900" cy="54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21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4813800" y="1633100"/>
            <a:ext cx="6825300" cy="4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 project is expected to be completed in 10 weeks. 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Estimated man-hours for project completion: 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Weekdays working hours = 3 hrs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Weekend working = 6 hrs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members = 5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Man-hours per week = (3 + 6)*5 = 45 hrs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Estimated number of weeks = 10 hrs</a:t>
            </a:r>
            <a:endParaRPr sz="2400">
              <a:solidFill>
                <a:schemeClr val="dk1"/>
              </a:solidFill>
            </a:endParaRPr>
          </a:p>
          <a:p>
            <a:pPr marL="228600" lvl="0" indent="-2529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Estimated total of man-hours = 10*45 = 450 hrs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1635250" y="230476"/>
            <a:ext cx="65856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 Estimation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256550" y="1543088"/>
            <a:ext cx="4245300" cy="447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                        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22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00" y="911500"/>
            <a:ext cx="10197251" cy="55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1131025" y="287250"/>
            <a:ext cx="9227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Schedule Feasibility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6"/>
          <p:cNvCxnSpPr/>
          <p:nvPr/>
        </p:nvCxnSpPr>
        <p:spPr>
          <a:xfrm>
            <a:off x="5549125" y="1596975"/>
            <a:ext cx="6706200" cy="30600"/>
          </a:xfrm>
          <a:prstGeom prst="straightConnector1">
            <a:avLst/>
          </a:prstGeom>
          <a:noFill/>
          <a:ln w="41400" cap="flat" cmpd="sng">
            <a:solidFill>
              <a:srgbClr val="FFFFFF">
                <a:alpha val="8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-116975" y="6271775"/>
            <a:ext cx="5666100" cy="6600"/>
          </a:xfrm>
          <a:prstGeom prst="straightConnector1">
            <a:avLst/>
          </a:prstGeom>
          <a:noFill/>
          <a:ln w="41400" cap="flat" cmpd="sng">
            <a:solidFill>
              <a:srgbClr val="FFFFFF">
                <a:alpha val="8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23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3794525" y="5941275"/>
            <a:ext cx="1949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4">
            <a:alphaModFix/>
          </a:blip>
          <a:srcRect l="15066" t="23290" r="19114" b="6789"/>
          <a:stretch/>
        </p:blipFill>
        <p:spPr>
          <a:xfrm>
            <a:off x="3252950" y="1596975"/>
            <a:ext cx="5521276" cy="46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  <p:sp>
        <p:nvSpPr>
          <p:cNvPr id="310" name="Google Shape;310;p36"/>
          <p:cNvSpPr txBox="1"/>
          <p:nvPr/>
        </p:nvSpPr>
        <p:spPr>
          <a:xfrm>
            <a:off x="3756625" y="318525"/>
            <a:ext cx="458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1"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9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4510300" y="1087750"/>
            <a:ext cx="5834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</a:t>
            </a:r>
            <a:r>
              <a:rPr lang="en-US" sz="54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Client ...</a:t>
            </a:r>
            <a:endParaRPr sz="54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1511806" y="6347175"/>
            <a:ext cx="628800" cy="51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3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216925" y="1270475"/>
            <a:ext cx="6130500" cy="4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</a:rPr>
              <a:t>Professional Development Center (PDC), University of Colombo School of Computing (UCSC). </a:t>
            </a:r>
            <a:endParaRPr sz="3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                          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500" b="1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50" y="1191825"/>
            <a:ext cx="4224274" cy="4474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5480050" y="2044975"/>
            <a:ext cx="5100900" cy="2550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9" name="Google Shape;89;p16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261050" y="1447100"/>
            <a:ext cx="6642600" cy="4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❖During the past few years the UCSC career fair was done physically at UCSC.</a:t>
            </a:r>
            <a:endParaRPr sz="3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❖Our system will provide complete software system to conduct and manage UCSC career  fair to be carried out virtually.</a:t>
            </a:r>
            <a:endParaRPr sz="3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                          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500" b="1"/>
          </a:p>
        </p:txBody>
      </p:sp>
      <p:sp>
        <p:nvSpPr>
          <p:cNvPr id="96" name="Google Shape;96;p17"/>
          <p:cNvSpPr/>
          <p:nvPr/>
        </p:nvSpPr>
        <p:spPr>
          <a:xfrm>
            <a:off x="5261050" y="206925"/>
            <a:ext cx="5834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5400" b="1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540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25" y="1667300"/>
            <a:ext cx="4741900" cy="37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1241100" y="136950"/>
            <a:ext cx="84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1111160" y="2465850"/>
            <a:ext cx="39756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Definition</a:t>
            </a:r>
            <a:endParaRPr sz="5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8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163" b="6902"/>
          <a:stretch/>
        </p:blipFill>
        <p:spPr>
          <a:xfrm>
            <a:off x="5421400" y="1612075"/>
            <a:ext cx="5928326" cy="34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5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>
            <a:off x="991300" y="4144050"/>
            <a:ext cx="3607800" cy="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Google Shape;107;p18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643325" y="632550"/>
            <a:ext cx="9763500" cy="6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200"/>
          </a:p>
          <a:p>
            <a:pPr marL="914400" lvl="0" indent="-469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"/>
              <a:buChar char="●"/>
            </a:pPr>
            <a:r>
              <a:rPr lang="en-US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present the career fair is conducted physically - UCSC Premises</a:t>
            </a:r>
            <a:endParaRPr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469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"/>
              <a:buChar char="●"/>
            </a:pPr>
            <a:r>
              <a:rPr lang="en-US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Due to the current pandemic situation career fair cannot conduct physically.</a:t>
            </a:r>
            <a:endParaRPr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469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"/>
              <a:buChar char="●"/>
            </a:pPr>
            <a:r>
              <a:rPr lang="en-US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physical setting, participants are limited.</a:t>
            </a:r>
            <a:endParaRPr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469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800"/>
              <a:buFont typeface="Roboto"/>
              <a:buChar char="●"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Existing system has limited features.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-469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800"/>
              <a:buFont typeface="Roboto"/>
              <a:buChar char="●"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Generate reports manually.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just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500"/>
          </a:p>
          <a:p>
            <a:pPr marL="914400" marR="0" lvl="0" indent="0" algn="just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6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7575"/>
            <a:ext cx="2967651" cy="27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1371600" y="4071960"/>
            <a:ext cx="9142920" cy="12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Goals and Objectives</a:t>
            </a:r>
            <a:endParaRPr sz="6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3821760" y="5697360"/>
            <a:ext cx="4242600" cy="17280"/>
          </a:xfrm>
          <a:custGeom>
            <a:avLst/>
            <a:gdLst/>
            <a:ahLst/>
            <a:cxnLst/>
            <a:rect l="l" t="t" r="r" b="b"/>
            <a:pathLst>
              <a:path w="4243589" h="18288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w="44275" cap="rnd" cmpd="sng">
            <a:solidFill>
              <a:srgbClr val="FFFFFF">
                <a:alpha val="7490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Group 25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685800"/>
            <a:ext cx="3879720" cy="365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7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5081040" y="1494000"/>
            <a:ext cx="6217920" cy="378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1" descr="Icon&#10;&#10;Description automatically generated"/>
          <p:cNvPicPr preferRelativeResize="0"/>
          <p:nvPr/>
        </p:nvPicPr>
        <p:blipFill rotWithShape="1">
          <a:blip r:embed="rId4">
            <a:alphaModFix amt="80000"/>
          </a:blip>
          <a:srcRect l="28797" t="8104" r="31491" b="10814"/>
          <a:stretch/>
        </p:blipFill>
        <p:spPr>
          <a:xfrm>
            <a:off x="0" y="360"/>
            <a:ext cx="463464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5354275" y="552550"/>
            <a:ext cx="6075300" cy="59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Roboto"/>
                <a:ea typeface="Roboto"/>
                <a:cs typeface="Roboto"/>
                <a:sym typeface="Roboto"/>
              </a:rPr>
              <a:t>Goal</a:t>
            </a:r>
            <a:endParaRPr sz="54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71923"/>
                </a:solidFill>
                <a:latin typeface="Calibri"/>
                <a:ea typeface="Calibri"/>
                <a:cs typeface="Calibri"/>
                <a:sym typeface="Calibri"/>
              </a:rPr>
              <a:t>To develop a  web-based application to conduct and manage the UCSC virtual career fair amidst the current situation in the country while adhering to physical distancing. </a:t>
            </a:r>
            <a:endParaRPr sz="6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8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5379150" y="1365100"/>
            <a:ext cx="1755000" cy="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5" name="Google Shape;135;p21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4161525" y="265102"/>
            <a:ext cx="6585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4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3965175" y="1393950"/>
            <a:ext cx="8317800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Roboto"/>
                <a:ea typeface="Roboto"/>
                <a:cs typeface="Roboto"/>
                <a:sym typeface="Roboto"/>
              </a:rPr>
              <a:t>Provide a platform to,</a:t>
            </a:r>
            <a:endParaRPr sz="3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dk1"/>
              </a:solidFill>
            </a:endParaRPr>
          </a:p>
          <a:p>
            <a:pPr marL="45720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➢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Facilitate Job Search Process.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➢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Facilitate talent acquisition Process.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➢"/>
            </a:pPr>
            <a:r>
              <a:rPr lang="en-US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 and evaluate the progress of the event. 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142" name="Google Shape;142;p22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3462" r="7361"/>
          <a:stretch/>
        </p:blipFill>
        <p:spPr>
          <a:xfrm>
            <a:off x="426450" y="1037825"/>
            <a:ext cx="3287726" cy="485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2"/>
          <p:cNvCxnSpPr/>
          <p:nvPr/>
        </p:nvCxnSpPr>
        <p:spPr>
          <a:xfrm>
            <a:off x="4031543" y="1075400"/>
            <a:ext cx="6309300" cy="300"/>
          </a:xfrm>
          <a:prstGeom prst="straightConnector1">
            <a:avLst/>
          </a:prstGeom>
          <a:noFill/>
          <a:ln w="38100" cap="flat" cmpd="sng">
            <a:solidFill>
              <a:srgbClr val="1EA51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Arial"/>
                <a:ea typeface="Arial"/>
                <a:cs typeface="Arial"/>
                <a:sym typeface="Arial"/>
              </a:rPr>
              <a:t>9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1028650" y="230475"/>
            <a:ext cx="1030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G25</a:t>
            </a:r>
            <a:endParaRPr sz="2300" b="1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Widescreen</PresentationFormat>
  <Paragraphs>198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Times New Roman</vt:lpstr>
      <vt:lpstr>Roboto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Nimantha Aravinda</cp:lastModifiedBy>
  <cp:revision>1</cp:revision>
  <dcterms:modified xsi:type="dcterms:W3CDTF">2021-06-10T07:12:50Z</dcterms:modified>
</cp:coreProperties>
</file>